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7" r:id="rId2"/>
    <p:sldId id="278" r:id="rId3"/>
    <p:sldId id="256" r:id="rId4"/>
    <p:sldId id="271" r:id="rId5"/>
    <p:sldId id="272" r:id="rId6"/>
    <p:sldId id="258" r:id="rId7"/>
    <p:sldId id="260" r:id="rId8"/>
    <p:sldId id="261" r:id="rId9"/>
    <p:sldId id="281" r:id="rId10"/>
    <p:sldId id="283" r:id="rId11"/>
    <p:sldId id="273" r:id="rId12"/>
    <p:sldId id="279" r:id="rId13"/>
    <p:sldId id="298" r:id="rId14"/>
    <p:sldId id="274" r:id="rId15"/>
    <p:sldId id="275" r:id="rId16"/>
    <p:sldId id="285" r:id="rId17"/>
    <p:sldId id="299" r:id="rId18"/>
    <p:sldId id="300" r:id="rId19"/>
    <p:sldId id="301" r:id="rId20"/>
    <p:sldId id="294" r:id="rId21"/>
    <p:sldId id="296" r:id="rId22"/>
    <p:sldId id="29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7" d="100"/>
          <a:sy n="67" d="100"/>
        </p:scale>
        <p:origin x="556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F611-C52E-4147-A1EC-2479590DAC56}" type="datetimeFigureOut">
              <a:rPr lang="en-SG" smtClean="0"/>
              <a:pPr/>
              <a:t>9/9/2021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9A2E-C37F-42EE-A746-735D71967B06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650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9A2E-C37F-42EE-A746-735D71967B06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782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F892A-A349-44D8-A674-17FBAFD66825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4DBCC-448F-48BE-B81F-37A693E785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752600"/>
            <a:ext cx="7696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</a:rPr>
              <a:t>802.11 Technology, Wi-Fi Basics</a:t>
            </a:r>
          </a:p>
          <a:p>
            <a:endParaRPr lang="en-US" sz="4000" dirty="0"/>
          </a:p>
          <a:p>
            <a:r>
              <a:rPr lang="en-US" sz="3200" dirty="0"/>
              <a:t>-Layered architecture, Modulation/coding overview</a:t>
            </a:r>
          </a:p>
        </p:txBody>
      </p:sp>
    </p:spTree>
    <p:extLst>
      <p:ext uri="{BB962C8B-B14F-4D97-AF65-F5344CB8AC3E}">
        <p14:creationId xmlns:p14="http://schemas.microsoft.com/office/powerpoint/2010/main" val="3960379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/>
          <a:srcRect t="11387"/>
          <a:stretch/>
        </p:blipFill>
        <p:spPr bwMode="auto">
          <a:xfrm>
            <a:off x="609600" y="1143000"/>
            <a:ext cx="8077200" cy="5337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F4B410-31D8-4B8B-9385-AAF2E8BA29E7}"/>
              </a:ext>
            </a:extLst>
          </p:cNvPr>
          <p:cNvSpPr txBox="1"/>
          <p:nvPr/>
        </p:nvSpPr>
        <p:spPr>
          <a:xfrm>
            <a:off x="19050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5GHz band Wi-Fi Channels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98480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95400"/>
            <a:ext cx="4191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14400" y="685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802.11 (oldest standard-1997)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350" y="4191000"/>
            <a:ext cx="3810000" cy="232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628900" y="3732995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Spread spectrum method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2050" y="740393"/>
            <a:ext cx="3638550" cy="259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E0559C-EB38-4D2B-AAC8-4E754148D7CD}"/>
              </a:ext>
            </a:extLst>
          </p:cNvPr>
          <p:cNvSpPr/>
          <p:nvPr/>
        </p:nvSpPr>
        <p:spPr>
          <a:xfrm>
            <a:off x="914400" y="66945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Coding schemes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365FE-AAC6-4A93-A686-2B33DD5164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3445163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68984-5445-40E2-B22B-4291FDA62952}"/>
              </a:ext>
            </a:extLst>
          </p:cNvPr>
          <p:cNvSpPr txBox="1"/>
          <p:nvPr/>
        </p:nvSpPr>
        <p:spPr>
          <a:xfrm>
            <a:off x="8382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DSSS Coding Cont’d </a:t>
            </a:r>
            <a:endParaRPr lang="en-SG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A9B4C-D43F-47A6-915C-AF41F8BA6D2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1087" y="945681"/>
            <a:ext cx="3279487" cy="1930114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5053AB0-93A3-4C84-BE4C-36BE04CBC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62963"/>
          <a:stretch/>
        </p:blipFill>
        <p:spPr bwMode="auto">
          <a:xfrm>
            <a:off x="450714" y="3059145"/>
            <a:ext cx="413081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F5DFDF-6A4E-463D-922F-96A211E6511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3749" y="3378279"/>
            <a:ext cx="3010136" cy="16599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60A24C-C5BF-45F1-830A-75E6AE840D6F}"/>
              </a:ext>
            </a:extLst>
          </p:cNvPr>
          <p:cNvSpPr txBox="1"/>
          <p:nvPr/>
        </p:nvSpPr>
        <p:spPr>
          <a:xfrm>
            <a:off x="5018643" y="2916614"/>
            <a:ext cx="3555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Transmit spread spectrum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4C5871-9B0D-4519-8899-CC46B7AF93AB}"/>
              </a:ext>
            </a:extLst>
          </p:cNvPr>
          <p:cNvSpPr/>
          <p:nvPr/>
        </p:nvSpPr>
        <p:spPr>
          <a:xfrm>
            <a:off x="714376" y="990600"/>
            <a:ext cx="3705224" cy="182880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F423E64-D013-4B5F-9BE8-A10827920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29" y="4343400"/>
            <a:ext cx="4140471" cy="20702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F9D723-53F5-42F4-84B5-BDB62396EC33}"/>
              </a:ext>
            </a:extLst>
          </p:cNvPr>
          <p:cNvSpPr txBox="1"/>
          <p:nvPr/>
        </p:nvSpPr>
        <p:spPr>
          <a:xfrm>
            <a:off x="422005" y="3844430"/>
            <a:ext cx="5330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Complementary Code keying (CCK)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E72F5F-6F5D-40A1-994D-FC069367D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953" y="5201644"/>
            <a:ext cx="2657728" cy="14277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4F0E24-110A-4851-90A5-1EB31B79AD69}"/>
              </a:ext>
            </a:extLst>
          </p:cNvPr>
          <p:cNvSpPr txBox="1"/>
          <p:nvPr/>
        </p:nvSpPr>
        <p:spPr>
          <a:xfrm>
            <a:off x="5559821" y="4979034"/>
            <a:ext cx="241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Rx De-spreading</a:t>
            </a:r>
          </a:p>
        </p:txBody>
      </p:sp>
    </p:spTree>
    <p:extLst>
      <p:ext uri="{BB962C8B-B14F-4D97-AF65-F5344CB8AC3E}">
        <p14:creationId xmlns:p14="http://schemas.microsoft.com/office/powerpoint/2010/main" val="4420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 t="11429"/>
          <a:stretch/>
        </p:blipFill>
        <p:spPr bwMode="auto">
          <a:xfrm>
            <a:off x="4879217" y="3989816"/>
            <a:ext cx="398855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2492" y="2294931"/>
            <a:ext cx="4616708" cy="11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6CE475-AD40-443B-B58E-25491862E1B6}"/>
              </a:ext>
            </a:extLst>
          </p:cNvPr>
          <p:cNvSpPr/>
          <p:nvPr/>
        </p:nvSpPr>
        <p:spPr>
          <a:xfrm>
            <a:off x="609600" y="133585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Quadrature Amplitude Modulation (QAM)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7F1BE-60DD-41B3-BBC7-CCB2300CA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b="21147"/>
          <a:stretch/>
        </p:blipFill>
        <p:spPr bwMode="auto">
          <a:xfrm>
            <a:off x="762001" y="1038343"/>
            <a:ext cx="3618290" cy="170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5A76E-28B2-4726-AB7A-ABADBD960783}"/>
              </a:ext>
            </a:extLst>
          </p:cNvPr>
          <p:cNvSpPr txBox="1"/>
          <p:nvPr/>
        </p:nvSpPr>
        <p:spPr>
          <a:xfrm>
            <a:off x="5013455" y="913656"/>
            <a:ext cx="3520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 QAM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This system uses 4 possible phase angles and 2 possible amplitudes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Constellation shows 8 symbols along with 3 bits digital words    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869539-8A96-4200-93F4-B3A06E5FDA9D}"/>
              </a:ext>
            </a:extLst>
          </p:cNvPr>
          <p:cNvSpPr/>
          <p:nvPr/>
        </p:nvSpPr>
        <p:spPr>
          <a:xfrm>
            <a:off x="838200" y="2164527"/>
            <a:ext cx="2590800" cy="273873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11233-A8E2-4897-BEA0-C01FC5AB81D2}"/>
              </a:ext>
            </a:extLst>
          </p:cNvPr>
          <p:cNvSpPr txBox="1"/>
          <p:nvPr/>
        </p:nvSpPr>
        <p:spPr>
          <a:xfrm>
            <a:off x="4848225" y="3566251"/>
            <a:ext cx="410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OFDM modulation &amp; code rates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26B996F3-E733-4CA1-A0B9-EBEA67B86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9641" y="3412533"/>
            <a:ext cx="3984293" cy="268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C19915-B89A-4B4B-A056-9690F4C1DA37}"/>
              </a:ext>
            </a:extLst>
          </p:cNvPr>
          <p:cNvSpPr/>
          <p:nvPr/>
        </p:nvSpPr>
        <p:spPr>
          <a:xfrm>
            <a:off x="762001" y="2438400"/>
            <a:ext cx="3618290" cy="273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050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6CE475-AD40-443B-B58E-25491862E1B6}"/>
              </a:ext>
            </a:extLst>
          </p:cNvPr>
          <p:cNvSpPr/>
          <p:nvPr/>
        </p:nvSpPr>
        <p:spPr>
          <a:xfrm>
            <a:off x="914400" y="66945"/>
            <a:ext cx="708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BPSK,QPSK Modulation schemes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12A0A48-9DAC-458F-A75D-FEC22BCC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635220"/>
            <a:ext cx="40957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CF9D8D0C-1A37-4AA1-968F-899AD158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3950" y="2625820"/>
            <a:ext cx="35433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79A23C-9700-433B-B1B3-A27B5F77B58D}"/>
              </a:ext>
            </a:extLst>
          </p:cNvPr>
          <p:cNvSpPr txBox="1"/>
          <p:nvPr/>
        </p:nvSpPr>
        <p:spPr>
          <a:xfrm>
            <a:off x="5049767" y="7658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BPSK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1DC51C3-2B2B-4446-BCD0-9DF71DB62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8960" y="1180163"/>
            <a:ext cx="36554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8B8C615-6484-4827-884E-46304DF4B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31972" b="5866"/>
          <a:stretch/>
        </p:blipFill>
        <p:spPr bwMode="auto">
          <a:xfrm>
            <a:off x="432236" y="3810000"/>
            <a:ext cx="3845940" cy="141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C3176A-51B8-439B-8FAD-3FE4189F9F1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898" y="1098798"/>
            <a:ext cx="4136377" cy="2302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8628A-F32C-492F-B63C-77B274CC486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8962" y="5486400"/>
            <a:ext cx="3530164" cy="1166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A1B2-F333-4CEF-9B94-0B7255180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2422" y="4286250"/>
            <a:ext cx="2304751" cy="1986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8601B0-6CF0-496E-AB9B-C90FC4B39A96}"/>
              </a:ext>
            </a:extLst>
          </p:cNvPr>
          <p:cNvSpPr txBox="1"/>
          <p:nvPr/>
        </p:nvSpPr>
        <p:spPr>
          <a:xfrm>
            <a:off x="4272422" y="4286250"/>
            <a:ext cx="1541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BPSK Spectrum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BABF97-0E5C-4CD9-822E-046E1246BE16}"/>
              </a:ext>
            </a:extLst>
          </p:cNvPr>
          <p:cNvSpPr txBox="1"/>
          <p:nvPr/>
        </p:nvSpPr>
        <p:spPr>
          <a:xfrm>
            <a:off x="4510479" y="5865672"/>
            <a:ext cx="2473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Prefiltered Filter to</a:t>
            </a:r>
          </a:p>
          <a:p>
            <a:r>
              <a:rPr lang="en-US" sz="1600" dirty="0">
                <a:solidFill>
                  <a:srgbClr val="0000FF"/>
                </a:solidFill>
              </a:rPr>
              <a:t> confine main lobe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C2E304-29EF-49AD-9F08-D0A776194A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1969" y="4286250"/>
            <a:ext cx="2473466" cy="19576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8861D5-EA0B-4BD0-B83D-4681A1368D62}"/>
              </a:ext>
            </a:extLst>
          </p:cNvPr>
          <p:cNvSpPr txBox="1"/>
          <p:nvPr/>
        </p:nvSpPr>
        <p:spPr>
          <a:xfrm>
            <a:off x="6375202" y="4251231"/>
            <a:ext cx="266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rgbClr val="0000FF"/>
                </a:solidFill>
                <a:effectLst/>
                <a:latin typeface="Roboto" panose="02000000000000000000" pitchFamily="2" charset="0"/>
              </a:rPr>
              <a:t>Raised cosine pulse shape</a:t>
            </a:r>
          </a:p>
          <a:p>
            <a:pPr algn="l"/>
            <a:r>
              <a:rPr lang="en-US" sz="1600" b="0" i="0" dirty="0">
                <a:solidFill>
                  <a:srgbClr val="0000FF"/>
                </a:solidFill>
                <a:effectLst/>
                <a:latin typeface="Roboto" panose="02000000000000000000" pitchFamily="2" charset="0"/>
              </a:rPr>
              <a:t> to confine main lobe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0B6F4-6D7E-4922-ACC7-3CDDABE4C973}"/>
              </a:ext>
            </a:extLst>
          </p:cNvPr>
          <p:cNvSpPr txBox="1"/>
          <p:nvPr/>
        </p:nvSpPr>
        <p:spPr>
          <a:xfrm>
            <a:off x="7080712" y="5903772"/>
            <a:ext cx="1713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</a:t>
            </a:r>
            <a:r>
              <a:rPr lang="en-US" sz="1800" b="1" dirty="0"/>
              <a:t>PSK Spectrum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E21F8B-B223-45D7-957F-A854C3499E71}"/>
              </a:ext>
            </a:extLst>
          </p:cNvPr>
          <p:cNvSpPr txBox="1"/>
          <p:nvPr/>
        </p:nvSpPr>
        <p:spPr>
          <a:xfrm>
            <a:off x="4869435" y="2474638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QPSK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/>
          <a:srcRect t="53037"/>
          <a:stretch/>
        </p:blipFill>
        <p:spPr bwMode="auto">
          <a:xfrm>
            <a:off x="380391" y="4533443"/>
            <a:ext cx="2077251" cy="152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57642" y="81739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 Multicarrier Scheme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A88C6-C9B3-484D-87ED-E31F33A90575}"/>
              </a:ext>
            </a:extLst>
          </p:cNvPr>
          <p:cNvSpPr txBox="1"/>
          <p:nvPr/>
        </p:nvSpPr>
        <p:spPr>
          <a:xfrm>
            <a:off x="179738" y="3962400"/>
            <a:ext cx="247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Orthogonal sub carriers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8388F-CD86-4C4B-B389-A2A849D55304}"/>
              </a:ext>
            </a:extLst>
          </p:cNvPr>
          <p:cNvSpPr txBox="1"/>
          <p:nvPr/>
        </p:nvSpPr>
        <p:spPr>
          <a:xfrm>
            <a:off x="217020" y="1794550"/>
            <a:ext cx="838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OFDM makes use of many closely spaced orthogonal subcarriers that are transmitted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subcarrier is modulated with a conventional digital modulation scheme (such as BPSK,QPSK, 16QAM, etc.)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of many subcarriers enables data rates like conventional single-carrier modulation schemes within equivalent bandwidths</a:t>
            </a:r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D85C1-B9D3-4EEA-811E-3265911F2A3A}"/>
              </a:ext>
            </a:extLst>
          </p:cNvPr>
          <p:cNvSpPr txBox="1"/>
          <p:nvPr/>
        </p:nvSpPr>
        <p:spPr>
          <a:xfrm>
            <a:off x="217020" y="584075"/>
            <a:ext cx="838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Why OFDM?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High spectral efficiency :Bits/Hz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Resilient to frequency selective fading &amp; narrow band interference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Immunity towards Multi path fading resulting in Inter Symbol Interference(ISI)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26F8443-E47F-40AC-8B45-3BF7F0E1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682340"/>
            <a:ext cx="5782312" cy="23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6FEB4-4381-45C1-AFFA-1181B978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06651"/>
            <a:ext cx="4419600" cy="2535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4AA16-5283-4C8D-A79C-6A8EB0190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19476"/>
            <a:ext cx="4191000" cy="3029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167A3-2A06-42D8-9E1A-DFE60EC3B7BB}"/>
              </a:ext>
            </a:extLst>
          </p:cNvPr>
          <p:cNvSpPr txBox="1"/>
          <p:nvPr/>
        </p:nvSpPr>
        <p:spPr>
          <a:xfrm>
            <a:off x="990600" y="19925"/>
            <a:ext cx="73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 modulation format and advantages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D1DA5-8FBF-4052-AF28-0F945C5635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1041453"/>
            <a:ext cx="3737486" cy="2388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A51EA5-BA31-4221-BA1D-693BB000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058" y="4038600"/>
            <a:ext cx="3703706" cy="238890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9B8102-FCD2-4CBA-838D-9119A585930C}"/>
              </a:ext>
            </a:extLst>
          </p:cNvPr>
          <p:cNvSpPr/>
          <p:nvPr/>
        </p:nvSpPr>
        <p:spPr>
          <a:xfrm>
            <a:off x="4914900" y="784880"/>
            <a:ext cx="4080386" cy="56643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E267583-429B-41DF-B2B4-2025EFD872C5}"/>
              </a:ext>
            </a:extLst>
          </p:cNvPr>
          <p:cNvSpPr/>
          <p:nvPr/>
        </p:nvSpPr>
        <p:spPr>
          <a:xfrm>
            <a:off x="359778" y="609600"/>
            <a:ext cx="4440822" cy="6019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699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E3D64-EA4B-4B41-8286-2DAC93371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1" y="457200"/>
            <a:ext cx="7665459" cy="4276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2584-8AAB-4C24-BB0B-F31E94D8670E}"/>
              </a:ext>
            </a:extLst>
          </p:cNvPr>
          <p:cNvSpPr txBox="1"/>
          <p:nvPr/>
        </p:nvSpPr>
        <p:spPr>
          <a:xfrm>
            <a:off x="1376787" y="0"/>
            <a:ext cx="7336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Typical OFDM burst in 802.11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3F71C2-5F9D-4453-950C-2DB011E084C1}"/>
              </a:ext>
            </a:extLst>
          </p:cNvPr>
          <p:cNvSpPr txBox="1"/>
          <p:nvPr/>
        </p:nvSpPr>
        <p:spPr>
          <a:xfrm>
            <a:off x="512184" y="4762126"/>
            <a:ext cx="8153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The </a:t>
            </a:r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P</a:t>
            </a:r>
            <a:r>
              <a:rPr lang="en-US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reamble with known amplitude and phase is used for synchronization and channel equalization.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The SIGNAL field is transmitted using BPSK, and contains the length, modulation type, and data rate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Verdana" panose="020B0604030504040204" pitchFamily="34" charset="0"/>
              </a:rPr>
              <a:t>M</a:t>
            </a:r>
            <a:r>
              <a:rPr lang="en-US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ultiple OFDM symbols containing the input data bits are appended to complete the burst.</a:t>
            </a:r>
            <a:endParaRPr lang="en-S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9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A03EA1-8640-4994-8EE6-C2CD2044FD3D}"/>
              </a:ext>
            </a:extLst>
          </p:cNvPr>
          <p:cNvGrpSpPr/>
          <p:nvPr/>
        </p:nvGrpSpPr>
        <p:grpSpPr>
          <a:xfrm>
            <a:off x="1066800" y="1001632"/>
            <a:ext cx="4191000" cy="2046368"/>
            <a:chOff x="1066800" y="990600"/>
            <a:chExt cx="4191000" cy="17813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474813-DA99-440E-931C-76A6313C1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232" b="50000"/>
            <a:stretch/>
          </p:blipFill>
          <p:spPr>
            <a:xfrm>
              <a:off x="1066800" y="990600"/>
              <a:ext cx="4191000" cy="16357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D2A1E3-C594-4B45-B83D-7BD35B8A8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921"/>
            <a:stretch/>
          </p:blipFill>
          <p:spPr>
            <a:xfrm>
              <a:off x="1066800" y="2588261"/>
              <a:ext cx="4191000" cy="183736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AC47D4D-1BD7-4751-9E57-EEFC993A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124200"/>
            <a:ext cx="5085327" cy="3212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AD3B9E-A439-43DC-BE67-B1EE8027BD05}"/>
              </a:ext>
            </a:extLst>
          </p:cNvPr>
          <p:cNvSpPr txBox="1"/>
          <p:nvPr/>
        </p:nvSpPr>
        <p:spPr>
          <a:xfrm>
            <a:off x="772886" y="399693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OFDM generation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5070344-7327-4410-A9C8-E2ADC6A47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50383"/>
          <a:stretch/>
        </p:blipFill>
        <p:spPr bwMode="auto">
          <a:xfrm>
            <a:off x="6115967" y="3996930"/>
            <a:ext cx="2492693" cy="2601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3F3CEF-5E2B-4E8A-AC65-83A0439006C6}"/>
              </a:ext>
            </a:extLst>
          </p:cNvPr>
          <p:cNvSpPr txBox="1"/>
          <p:nvPr/>
        </p:nvSpPr>
        <p:spPr>
          <a:xfrm>
            <a:off x="5847327" y="3519090"/>
            <a:ext cx="299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802.11a Burst signal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B9584-D2B7-46DB-A414-EF4DEA64A25D}"/>
              </a:ext>
            </a:extLst>
          </p:cNvPr>
          <p:cNvSpPr txBox="1"/>
          <p:nvPr/>
        </p:nvSpPr>
        <p:spPr>
          <a:xfrm>
            <a:off x="1057275" y="632300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802.11a Burst signal timing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80A42-F0EC-4FC1-AD34-E14874A4C9CB}"/>
              </a:ext>
            </a:extLst>
          </p:cNvPr>
          <p:cNvSpPr txBox="1"/>
          <p:nvPr/>
        </p:nvSpPr>
        <p:spPr>
          <a:xfrm>
            <a:off x="2590800" y="50043"/>
            <a:ext cx="4310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Implementation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0C7F23D-553A-4402-97BC-9C42D2C4E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92394" y="932774"/>
            <a:ext cx="2590800" cy="258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8C115-CF77-4A73-9846-9CD9AEEF8FDC}"/>
              </a:ext>
            </a:extLst>
          </p:cNvPr>
          <p:cNvSpPr txBox="1"/>
          <p:nvPr/>
        </p:nvSpPr>
        <p:spPr>
          <a:xfrm>
            <a:off x="5807181" y="558660"/>
            <a:ext cx="299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OFDM Transmitter &amp; receiver</a:t>
            </a:r>
          </a:p>
        </p:txBody>
      </p:sp>
    </p:spTree>
    <p:extLst>
      <p:ext uri="{BB962C8B-B14F-4D97-AF65-F5344CB8AC3E}">
        <p14:creationId xmlns:p14="http://schemas.microsoft.com/office/powerpoint/2010/main" val="31993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520A4C-884E-49DD-888B-BD78FC5A44DC}"/>
              </a:ext>
            </a:extLst>
          </p:cNvPr>
          <p:cNvSpPr txBox="1"/>
          <p:nvPr/>
        </p:nvSpPr>
        <p:spPr>
          <a:xfrm>
            <a:off x="2057400" y="85315"/>
            <a:ext cx="5224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FFT ,IFFT and OFDM TX/RX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0C751F-7CEA-4016-917B-880448DD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00" y="1116860"/>
            <a:ext cx="2984983" cy="2208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B96467-6282-4B4F-8FD7-5CC9800AA160}"/>
              </a:ext>
            </a:extLst>
          </p:cNvPr>
          <p:cNvSpPr txBox="1"/>
          <p:nvPr/>
        </p:nvSpPr>
        <p:spPr>
          <a:xfrm>
            <a:off x="4953000" y="608149"/>
            <a:ext cx="33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FFT decomposes a given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7CC044-F027-4E74-A775-175E67773C57}"/>
              </a:ext>
            </a:extLst>
          </p:cNvPr>
          <p:cNvSpPr txBox="1"/>
          <p:nvPr/>
        </p:nvSpPr>
        <p:spPr>
          <a:xfrm>
            <a:off x="596212" y="6152423"/>
            <a:ext cx="8271258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FFT and IFFT are fast computational algorithms for FT and Inverse FT which can be implemented efficiently in Digital signal processing (DSP)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C8A07-19C1-4417-A9BC-0F3C768FB3AF}"/>
              </a:ext>
            </a:extLst>
          </p:cNvPr>
          <p:cNvSpPr txBox="1"/>
          <p:nvPr/>
        </p:nvSpPr>
        <p:spPr>
          <a:xfrm>
            <a:off x="4967554" y="3470471"/>
            <a:ext cx="33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OFDM transmitter and Receiver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BE2C4-5623-4061-A45A-B855CEFA6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839803"/>
            <a:ext cx="3927722" cy="2091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40E143-42B9-4E66-BDA2-A27F16B67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12" y="925984"/>
            <a:ext cx="4223970" cy="22084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A4E93C-0A44-4844-9D5A-8CF5B333E3BB}"/>
              </a:ext>
            </a:extLst>
          </p:cNvPr>
          <p:cNvSpPr txBox="1"/>
          <p:nvPr/>
        </p:nvSpPr>
        <p:spPr>
          <a:xfrm>
            <a:off x="624787" y="3243935"/>
            <a:ext cx="3997309" cy="286232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FFT </a:t>
            </a:r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</a:rPr>
              <a:t>D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ecomposes an </a:t>
            </a:r>
            <a:r>
              <a:rPr lang="en-US" b="0" i="1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point time domain signal into </a:t>
            </a:r>
            <a:r>
              <a:rPr lang="en-US" b="0" i="1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time domain signals each composed of a single point.</a:t>
            </a:r>
          </a:p>
          <a:p>
            <a:pPr marL="342900" indent="-342900">
              <a:buAutoNum type="arabicPeriod"/>
            </a:pP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 Calculate the </a:t>
            </a:r>
            <a:r>
              <a:rPr lang="en-US" b="0" i="1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frequency spectra corresponding to these </a:t>
            </a:r>
            <a:r>
              <a:rPr lang="en-US" b="0" i="1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time domain signals. Lastly, the </a:t>
            </a:r>
            <a:r>
              <a:rPr lang="en-US" b="0" i="1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US" b="0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 spectra are synthesized into a single frequency spectrum.</a:t>
            </a:r>
            <a:endParaRPr lang="en-S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700" y="533400"/>
            <a:ext cx="78486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Contents</a:t>
            </a:r>
            <a:endParaRPr lang="en-US" sz="3200" dirty="0"/>
          </a:p>
          <a:p>
            <a:r>
              <a:rPr lang="en-US" sz="2000" dirty="0"/>
              <a:t>1.</a:t>
            </a:r>
            <a:r>
              <a:rPr lang="en-US" sz="2800" dirty="0"/>
              <a:t>OSI 7-layer architecture</a:t>
            </a:r>
          </a:p>
          <a:p>
            <a:r>
              <a:rPr lang="en-US" sz="2800" dirty="0"/>
              <a:t>2.802.11 within OSI framework</a:t>
            </a:r>
          </a:p>
          <a:p>
            <a:r>
              <a:rPr lang="en-US" sz="2800" dirty="0"/>
              <a:t>3.Wi-Fi standards</a:t>
            </a:r>
          </a:p>
          <a:p>
            <a:r>
              <a:rPr lang="en-US" sz="2800" dirty="0"/>
              <a:t>4.Data link layer in action</a:t>
            </a:r>
          </a:p>
          <a:p>
            <a:r>
              <a:rPr lang="en-US" sz="2800" dirty="0"/>
              <a:t>5.Physical layer in action</a:t>
            </a:r>
          </a:p>
          <a:p>
            <a:r>
              <a:rPr lang="en-US" sz="2800" dirty="0"/>
              <a:t>6.802.11 Working group</a:t>
            </a:r>
          </a:p>
          <a:p>
            <a:r>
              <a:rPr lang="en-US" sz="2800" dirty="0"/>
              <a:t>7.Wi-Fi 2.4 GHz Channels</a:t>
            </a:r>
          </a:p>
          <a:p>
            <a:r>
              <a:rPr lang="en-US" sz="2800" dirty="0"/>
              <a:t>8.Wi-Fi 5 GHz channels</a:t>
            </a:r>
          </a:p>
          <a:p>
            <a:r>
              <a:rPr lang="en-US" sz="2800" dirty="0"/>
              <a:t>9. 802.11 Coding schemes</a:t>
            </a:r>
          </a:p>
          <a:p>
            <a:r>
              <a:rPr lang="en-US" sz="2800" dirty="0"/>
              <a:t>10. PSK &amp; QAM Modulation  </a:t>
            </a:r>
          </a:p>
          <a:p>
            <a:r>
              <a:rPr lang="en-US" sz="2800" dirty="0"/>
              <a:t>11. OFDM scheme and implementation</a:t>
            </a:r>
            <a:endParaRPr lang="en-US" sz="2000" dirty="0"/>
          </a:p>
          <a:p>
            <a:r>
              <a:rPr lang="en-US" sz="2800" dirty="0"/>
              <a:t>12. 802.11n standard and maximum data rate</a:t>
            </a:r>
          </a:p>
        </p:txBody>
      </p:sp>
    </p:spTree>
    <p:extLst>
      <p:ext uri="{BB962C8B-B14F-4D97-AF65-F5344CB8AC3E}">
        <p14:creationId xmlns:p14="http://schemas.microsoft.com/office/powerpoint/2010/main" val="82031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E5994C-E5F1-43E8-8EAB-23E6C22C72F2}"/>
              </a:ext>
            </a:extLst>
          </p:cNvPr>
          <p:cNvSpPr txBox="1"/>
          <p:nvPr/>
        </p:nvSpPr>
        <p:spPr>
          <a:xfrm>
            <a:off x="266700" y="1081437"/>
            <a:ext cx="8610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20MHz OFDM uses an FFT of size 64 and the FFT period =3.2uS and guard is 0.8uS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A symbol period of T=4μs which corresponds to 250kbits/s on a single carrier BPSK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Multicarrier of 48 subcarriers BPSK within 4μs increases the bit rate to 12 Mb/s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Multicarrier of 48 subcarriers QPSK within 4μs increases the bit rate to 24 Mb/s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Change amplitude and the phase of the sine wave(16QAM), increases rate to 48Mb/s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64QAM uses 6 bits per subcarrier (2^6=64) resulting in 72 Mbps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256QAM uses 8 bits per subcarrier (2^8=256) resulting in 96 Mbps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1024QAM uses 10 bits per subcarrier (2^10=1024) resulting in 120 Mbps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Wider channel BW increases data capacity linearly : 40MHz/80MHz/160MHz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MIMO system further increase data rate: SISO rate x Number of spatial streams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4B838-CD2F-4501-9B49-DA9A00418BF9}"/>
              </a:ext>
            </a:extLst>
          </p:cNvPr>
          <p:cNvSpPr txBox="1"/>
          <p:nvPr/>
        </p:nvSpPr>
        <p:spPr>
          <a:xfrm>
            <a:off x="466724" y="4219"/>
            <a:ext cx="8610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Higher modulations &amp; MIMO for Higher spectral efficiency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F224C-E9C6-4F9F-8166-11A62F55FF5D}"/>
              </a:ext>
            </a:extLst>
          </p:cNvPr>
          <p:cNvSpPr txBox="1"/>
          <p:nvPr/>
        </p:nvSpPr>
        <p:spPr>
          <a:xfrm>
            <a:off x="457200" y="4211821"/>
            <a:ext cx="7315200" cy="120032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802.11b data rates: 1,2,5,11Mb/s –SISO </a:t>
            </a:r>
            <a:r>
              <a:rPr lang="en-SG" dirty="0">
                <a:solidFill>
                  <a:srgbClr val="0000FF"/>
                </a:solidFill>
              </a:rPr>
              <a:t>-&gt; Known as DSSS</a:t>
            </a:r>
          </a:p>
          <a:p>
            <a:r>
              <a:rPr lang="en-SG" dirty="0"/>
              <a:t>802.11a/g data rates : 6,9,12,18,24,36,48,54  </a:t>
            </a:r>
            <a:r>
              <a:rPr lang="en-SG" dirty="0">
                <a:solidFill>
                  <a:srgbClr val="0000FF"/>
                </a:solidFill>
              </a:rPr>
              <a:t>-&gt; Known as OFDM</a:t>
            </a:r>
          </a:p>
          <a:p>
            <a:r>
              <a:rPr lang="en-SG" dirty="0"/>
              <a:t>802.11n data rates : 600Mb/s (64QAM, 40MHz/4x4 MIMO )-&gt; </a:t>
            </a:r>
            <a:r>
              <a:rPr lang="en-SG" dirty="0">
                <a:solidFill>
                  <a:srgbClr val="0000FF"/>
                </a:solidFill>
              </a:rPr>
              <a:t>Known as HT</a:t>
            </a:r>
          </a:p>
          <a:p>
            <a:r>
              <a:rPr lang="en-SG" dirty="0"/>
              <a:t>802.11ac data rates: 6.933Gb/s (256 QAM/160MHz/8x8 MIMO) -&gt; </a:t>
            </a:r>
            <a:r>
              <a:rPr lang="en-SG" dirty="0">
                <a:solidFill>
                  <a:srgbClr val="0000FF"/>
                </a:solidFill>
              </a:rPr>
              <a:t>VHT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782B6-D878-4FA9-8535-D746242EE835}"/>
              </a:ext>
            </a:extLst>
          </p:cNvPr>
          <p:cNvSpPr txBox="1"/>
          <p:nvPr/>
        </p:nvSpPr>
        <p:spPr>
          <a:xfrm>
            <a:off x="266700" y="5750675"/>
            <a:ext cx="8648700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Max Data rate =( Data carriers x Spatial stream x Bits/symbol x Code rate) /Symbol duration </a:t>
            </a:r>
          </a:p>
        </p:txBody>
      </p:sp>
    </p:spTree>
    <p:extLst>
      <p:ext uri="{BB962C8B-B14F-4D97-AF65-F5344CB8AC3E}">
        <p14:creationId xmlns:p14="http://schemas.microsoft.com/office/powerpoint/2010/main" val="297441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DDE72-BD8E-4A28-BC9F-EECBF752D6B9}"/>
              </a:ext>
            </a:extLst>
          </p:cNvPr>
          <p:cNvSpPr txBox="1"/>
          <p:nvPr/>
        </p:nvSpPr>
        <p:spPr>
          <a:xfrm>
            <a:off x="533400" y="76200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Modulation &amp; Coding (MCS) and 802.11n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C8892-E920-4CCA-A492-3EB15D1BA52A}"/>
              </a:ext>
            </a:extLst>
          </p:cNvPr>
          <p:cNvSpPr txBox="1"/>
          <p:nvPr/>
        </p:nvSpPr>
        <p:spPr>
          <a:xfrm>
            <a:off x="876300" y="914400"/>
            <a:ext cx="7734300" cy="175432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802.11n/ac use the term  MCS – Multiple combinations of spatial streams , modulation type, coding rate yield same data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MCS index for 802.11n extends from MCS 76 to MCS 0 (E.g.: MCS33 -&gt;16QAM for stream 1 and QPSK for stream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802.11ac MCS index is from MCS0 to MCS9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Unequal modulations are not supported in 11Ac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08699-97E0-47BF-931B-22F6C70875A1}"/>
              </a:ext>
            </a:extLst>
          </p:cNvPr>
          <p:cNvSpPr txBox="1"/>
          <p:nvPr/>
        </p:nvSpPr>
        <p:spPr>
          <a:xfrm>
            <a:off x="552450" y="3581400"/>
            <a:ext cx="838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Number of data carriers =52 (48 for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Max MIMO channels =4  (SISO for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Max channel Bandwidth =40MHz ( 20MHz in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Symbol duration ,Guard Interval = 3.6uS , 400nS (800nS in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Highest order modulation scheme = 256QAM ( 64 QAM in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Code rate =5/6 (For 5 data bits, a total of 6 are transmitted)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N point FFT =128 ( 64 in a/g)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</a:rPr>
              <a:t>Max data rate = (108x4x8x5/6)/3.6uS=600Mb/s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87B7F-3EDC-4860-A63C-D2B5AA9B5AD2}"/>
              </a:ext>
            </a:extLst>
          </p:cNvPr>
          <p:cNvSpPr txBox="1"/>
          <p:nvPr/>
        </p:nvSpPr>
        <p:spPr>
          <a:xfrm>
            <a:off x="685800" y="3161229"/>
            <a:ext cx="696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802.11n changes with respect to 802.11a/g</a:t>
            </a:r>
          </a:p>
        </p:txBody>
      </p:sp>
    </p:spTree>
    <p:extLst>
      <p:ext uri="{BB962C8B-B14F-4D97-AF65-F5344CB8AC3E}">
        <p14:creationId xmlns:p14="http://schemas.microsoft.com/office/powerpoint/2010/main" val="4205131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95EC36-44E2-4DEC-95F0-305AD4812F4D}"/>
              </a:ext>
            </a:extLst>
          </p:cNvPr>
          <p:cNvSpPr txBox="1"/>
          <p:nvPr/>
        </p:nvSpPr>
        <p:spPr>
          <a:xfrm>
            <a:off x="330450" y="988528"/>
            <a:ext cx="866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Flip side of higher modulation scheme is on sensitivity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C32CF5-26C0-44E1-B0A9-46EC2B86D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447152"/>
            <a:ext cx="4062016" cy="235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5CA7F-9CC6-403F-BF2F-90BB5417A92A}"/>
              </a:ext>
            </a:extLst>
          </p:cNvPr>
          <p:cNvSpPr txBox="1"/>
          <p:nvPr/>
        </p:nvSpPr>
        <p:spPr>
          <a:xfrm>
            <a:off x="762000" y="1897495"/>
            <a:ext cx="716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494949"/>
                </a:solidFill>
                <a:latin typeface="LT_regular"/>
              </a:rPr>
              <a:t>Sensitivity </a:t>
            </a:r>
            <a:r>
              <a:rPr lang="pl-PL" b="0" i="0" dirty="0">
                <a:solidFill>
                  <a:srgbClr val="494949"/>
                </a:solidFill>
                <a:effectLst/>
                <a:latin typeface="LT_regular"/>
              </a:rPr>
              <a:t>S = 10lg(kTB) + NF + SNR</a:t>
            </a:r>
            <a:endParaRPr lang="en-SG" b="0" i="0" dirty="0">
              <a:solidFill>
                <a:srgbClr val="494949"/>
              </a:solidFill>
              <a:effectLst/>
              <a:latin typeface="LT_regular"/>
            </a:endParaRPr>
          </a:p>
          <a:p>
            <a:r>
              <a:rPr lang="en-SG" dirty="0"/>
              <a:t>                       = -174dBm/Hz +  73dBm(20MHz,BW)+5dB+3dB</a:t>
            </a:r>
          </a:p>
          <a:p>
            <a:r>
              <a:rPr lang="en-SG" dirty="0"/>
              <a:t>                       =-93dBm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52391-1C78-4633-84D1-182B22DA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40" y="4447151"/>
            <a:ext cx="4270318" cy="2084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B58ED9-3206-401B-BC98-353945BCEDE0}"/>
              </a:ext>
            </a:extLst>
          </p:cNvPr>
          <p:cNvSpPr txBox="1"/>
          <p:nvPr/>
        </p:nvSpPr>
        <p:spPr>
          <a:xfrm>
            <a:off x="692924" y="4082295"/>
            <a:ext cx="528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Typical SNRs with higher modulation schemes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DE7D8C-F554-4863-AE38-60E62DD9A5C9}"/>
              </a:ext>
            </a:extLst>
          </p:cNvPr>
          <p:cNvSpPr/>
          <p:nvPr/>
        </p:nvSpPr>
        <p:spPr>
          <a:xfrm>
            <a:off x="6091196" y="1876938"/>
            <a:ext cx="390526" cy="87046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9A1E1-A444-4824-86E1-36C69BF7B871}"/>
              </a:ext>
            </a:extLst>
          </p:cNvPr>
          <p:cNvSpPr txBox="1"/>
          <p:nvPr/>
        </p:nvSpPr>
        <p:spPr>
          <a:xfrm>
            <a:off x="5778877" y="2700144"/>
            <a:ext cx="12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SNR(QPSK</a:t>
            </a:r>
            <a:r>
              <a:rPr lang="en-US" u="sng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9623AA-75C1-4791-9CFD-1B21F9968153}"/>
              </a:ext>
            </a:extLst>
          </p:cNvPr>
          <p:cNvSpPr txBox="1"/>
          <p:nvPr/>
        </p:nvSpPr>
        <p:spPr>
          <a:xfrm>
            <a:off x="5530393" y="1662829"/>
            <a:ext cx="124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NF</a:t>
            </a:r>
            <a:endParaRPr lang="en-US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439061-66D0-4EBE-AB2F-F39593675797}"/>
              </a:ext>
            </a:extLst>
          </p:cNvPr>
          <p:cNvSpPr/>
          <p:nvPr/>
        </p:nvSpPr>
        <p:spPr>
          <a:xfrm>
            <a:off x="5583614" y="1998497"/>
            <a:ext cx="390526" cy="75461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9F9B1-1EAD-40E6-9933-7E0B84CB8D27}"/>
              </a:ext>
            </a:extLst>
          </p:cNvPr>
          <p:cNvSpPr txBox="1"/>
          <p:nvPr/>
        </p:nvSpPr>
        <p:spPr>
          <a:xfrm>
            <a:off x="670680" y="272377"/>
            <a:ext cx="7696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OFDM  with higher modulation: performance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757091-B8F4-4856-B8E7-9B8F793287EF}"/>
              </a:ext>
            </a:extLst>
          </p:cNvPr>
          <p:cNvSpPr txBox="1"/>
          <p:nvPr/>
        </p:nvSpPr>
        <p:spPr>
          <a:xfrm>
            <a:off x="5974140" y="3995837"/>
            <a:ext cx="66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</a:rPr>
              <a:t>SNR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D7BC8-DBB1-4AC1-90BC-409097D9AA84}"/>
              </a:ext>
            </a:extLst>
          </p:cNvPr>
          <p:cNvSpPr txBox="1"/>
          <p:nvPr/>
        </p:nvSpPr>
        <p:spPr>
          <a:xfrm>
            <a:off x="762000" y="3252720"/>
            <a:ext cx="7010400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0000FF"/>
                </a:solidFill>
              </a:rPr>
              <a:t>Sensitivity requirement for the receiver changes with error performance requirements., Say for example 5%/10 frames in error</a:t>
            </a:r>
          </a:p>
        </p:txBody>
      </p:sp>
    </p:spTree>
    <p:extLst>
      <p:ext uri="{BB962C8B-B14F-4D97-AF65-F5344CB8AC3E}">
        <p14:creationId xmlns:p14="http://schemas.microsoft.com/office/powerpoint/2010/main" val="3500193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1743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Open Systems Interconnection model (OSI) -Overview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867400" y="5562600"/>
            <a:ext cx="2895600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ata bits logically arranged, encoded before sent through a media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050" y="5000520"/>
            <a:ext cx="259505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Packets into Frames (Packet + MAC address of sender/Receiver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864696" y="4966326"/>
            <a:ext cx="2677156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D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A0A23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ata  Frames are read &amp;  physical addresses added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64696" y="4290466"/>
            <a:ext cx="252153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IP addresses on segments,</a:t>
            </a:r>
          </a:p>
          <a:p>
            <a:r>
              <a:rPr lang="en-US" sz="1400" dirty="0"/>
              <a:t>Short Path determination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9320" y="4362550"/>
            <a:ext cx="2181883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Segments encapsulated, routing packets to terminal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5522" y="3771096"/>
            <a:ext cx="2105682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data  segmentation</a:t>
            </a:r>
          </a:p>
          <a:p>
            <a:r>
              <a:rPr lang="en-US" sz="1400" dirty="0"/>
              <a:t>Flow control, error control 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854091" y="3821665"/>
            <a:ext cx="2684079" cy="3077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TCP,UDP : with/without feedback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7919" y="3067150"/>
            <a:ext cx="193677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Establish connection</a:t>
            </a:r>
          </a:p>
          <a:p>
            <a:r>
              <a:rPr lang="en-US" sz="1400" dirty="0"/>
              <a:t> &amp; session management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54091" y="3358137"/>
            <a:ext cx="2362200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authentication, authorization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7921" y="2457550"/>
            <a:ext cx="1936770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Data to common format</a:t>
            </a:r>
          </a:p>
          <a:p>
            <a:r>
              <a:rPr lang="en-US" sz="1400" dirty="0"/>
              <a:t>ASCII to EBCDIC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37000" y="2119442"/>
            <a:ext cx="2089759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Email, s/w programs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22490" y="2089080"/>
            <a:ext cx="2362200" cy="3077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User interaction window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44566" y="2723217"/>
            <a:ext cx="2918434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Translation, compression, encryption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819320" y="5616095"/>
            <a:ext cx="2173716" cy="5232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A0A23"/>
                </a:solidFill>
                <a:latin typeface="+mj-lt"/>
                <a:ea typeface="Times New Roman" pitchFamily="18" charset="0"/>
                <a:cs typeface="Arial" pitchFamily="34" charset="0"/>
              </a:rPr>
              <a:t>Frames to bits and sent over the n/w thru  a media  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46711" y="228874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5391321" y="2271465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V="1">
            <a:off x="5391321" y="2878099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 flipV="1">
            <a:off x="5391321" y="3487579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0800000" flipV="1">
            <a:off x="5403004" y="4573362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5467522" y="5179666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 flipV="1">
            <a:off x="5467522" y="5761341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EE1556-1A77-40EB-ABB5-3A5FFB61EA19}"/>
              </a:ext>
            </a:extLst>
          </p:cNvPr>
          <p:cNvGrpSpPr/>
          <p:nvPr/>
        </p:nvGrpSpPr>
        <p:grpSpPr>
          <a:xfrm>
            <a:off x="3417357" y="2155576"/>
            <a:ext cx="1600200" cy="3857626"/>
            <a:chOff x="4114800" y="1219199"/>
            <a:chExt cx="1851844" cy="3857626"/>
          </a:xfrm>
        </p:grpSpPr>
        <p:pic>
          <p:nvPicPr>
            <p:cNvPr id="44" name="Picture 43" descr="https://media.geeksforgeeks.org/wp-content/uploads/20210220201250/cn.png">
              <a:extLst>
                <a:ext uri="{FF2B5EF4-FFF2-40B4-BE49-F238E27FC236}">
                  <a16:creationId xmlns:a16="http://schemas.microsoft.com/office/drawing/2014/main" id="{FC7247DB-039C-4B35-89DC-B43DA598DB44}"/>
                </a:ext>
              </a:extLst>
            </p:cNvPr>
            <p:cNvPicPr/>
            <p:nvPr/>
          </p:nvPicPr>
          <p:blipFill rotWithShape="1">
            <a:blip r:embed="rId3"/>
            <a:srcRect l="46404" r="21480"/>
            <a:stretch/>
          </p:blipFill>
          <p:spPr bwMode="auto">
            <a:xfrm>
              <a:off x="4648201" y="1219200"/>
              <a:ext cx="1318443" cy="385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4" descr="https://media.geeksforgeeks.org/wp-content/uploads/20210220201250/cn.png">
              <a:extLst>
                <a:ext uri="{FF2B5EF4-FFF2-40B4-BE49-F238E27FC236}">
                  <a16:creationId xmlns:a16="http://schemas.microsoft.com/office/drawing/2014/main" id="{F7058225-8104-4271-88AA-0F7EA8D10B16}"/>
                </a:ext>
              </a:extLst>
            </p:cNvPr>
            <p:cNvPicPr/>
            <p:nvPr/>
          </p:nvPicPr>
          <p:blipFill rotWithShape="1">
            <a:blip r:embed="rId3"/>
            <a:srcRect r="88863"/>
            <a:stretch/>
          </p:blipFill>
          <p:spPr bwMode="auto">
            <a:xfrm>
              <a:off x="4114800" y="1219199"/>
              <a:ext cx="457200" cy="385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CC56AFA-11AB-4590-8129-B7003191E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45"/>
          <a:stretch/>
        </p:blipFill>
        <p:spPr>
          <a:xfrm>
            <a:off x="5016827" y="2155575"/>
            <a:ext cx="386177" cy="38576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8A3F88-62CF-4370-9629-E4A0FC85678E}"/>
              </a:ext>
            </a:extLst>
          </p:cNvPr>
          <p:cNvSpPr txBox="1"/>
          <p:nvPr/>
        </p:nvSpPr>
        <p:spPr>
          <a:xfrm>
            <a:off x="4912102" y="3849252"/>
            <a:ext cx="603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00B050"/>
                </a:solidFill>
              </a:rPr>
              <a:t>Heart</a:t>
            </a:r>
            <a:r>
              <a:rPr lang="en-SG" sz="1100" dirty="0">
                <a:solidFill>
                  <a:srgbClr val="92D050"/>
                </a:solidFill>
              </a:rPr>
              <a:t> </a:t>
            </a:r>
            <a:r>
              <a:rPr lang="en-SG" sz="1100" dirty="0">
                <a:solidFill>
                  <a:srgbClr val="00B050"/>
                </a:solidFill>
              </a:rPr>
              <a:t>of OSI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6075BA4-9364-475C-B5C6-747ADF97CB18}"/>
              </a:ext>
            </a:extLst>
          </p:cNvPr>
          <p:cNvCxnSpPr/>
          <p:nvPr/>
        </p:nvCxnSpPr>
        <p:spPr>
          <a:xfrm>
            <a:off x="3068759" y="2878098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68AED5-761A-41E6-9463-0CD3BED0314C}"/>
              </a:ext>
            </a:extLst>
          </p:cNvPr>
          <p:cNvCxnSpPr/>
          <p:nvPr/>
        </p:nvCxnSpPr>
        <p:spPr>
          <a:xfrm>
            <a:off x="3029121" y="3460342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A79A01-E9D5-4BC2-8BF1-235B4044AE90}"/>
              </a:ext>
            </a:extLst>
          </p:cNvPr>
          <p:cNvCxnSpPr/>
          <p:nvPr/>
        </p:nvCxnSpPr>
        <p:spPr>
          <a:xfrm>
            <a:off x="3067050" y="411758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BFB433-6AF0-4DAC-A974-E65F76841772}"/>
              </a:ext>
            </a:extLst>
          </p:cNvPr>
          <p:cNvCxnSpPr/>
          <p:nvPr/>
        </p:nvCxnSpPr>
        <p:spPr>
          <a:xfrm>
            <a:off x="3105321" y="460592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AC7ECB-8865-4C96-9D4F-8D32E414F734}"/>
              </a:ext>
            </a:extLst>
          </p:cNvPr>
          <p:cNvCxnSpPr/>
          <p:nvPr/>
        </p:nvCxnSpPr>
        <p:spPr>
          <a:xfrm>
            <a:off x="3105321" y="519839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90A29-853B-46F9-A81B-DD621F05ADF0}"/>
              </a:ext>
            </a:extLst>
          </p:cNvPr>
          <p:cNvCxnSpPr/>
          <p:nvPr/>
        </p:nvCxnSpPr>
        <p:spPr>
          <a:xfrm>
            <a:off x="3123676" y="5798221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5377B2D-E7AA-4774-9670-9D544983A59C}"/>
              </a:ext>
            </a:extLst>
          </p:cNvPr>
          <p:cNvSpPr txBox="1"/>
          <p:nvPr/>
        </p:nvSpPr>
        <p:spPr>
          <a:xfrm>
            <a:off x="502940" y="983977"/>
            <a:ext cx="8138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Developed by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 </a:t>
            </a:r>
            <a:r>
              <a:rPr lang="en-US" b="0" i="0" strike="noStrike" dirty="0">
                <a:solidFill>
                  <a:srgbClr val="0000FF"/>
                </a:solidFill>
                <a:effectLst/>
                <a:latin typeface="+mj-lt"/>
              </a:rPr>
              <a:t>International Standards organization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in the year 1984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  <a:latin typeface="+mj-lt"/>
              </a:rPr>
              <a:t>Basis for networking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to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  <a:cs typeface="Calibri" panose="020F0502020204030204" pitchFamily="34" charset="0"/>
              </a:rPr>
              <a:t>support interoperability between different products and software.</a:t>
            </a:r>
            <a:endParaRPr lang="en-SG" dirty="0">
              <a:solidFill>
                <a:srgbClr val="0000FF"/>
              </a:solidFill>
              <a:latin typeface="+mj-lt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511C89-1D6B-4C07-95C3-5ED49BF440B4}"/>
              </a:ext>
            </a:extLst>
          </p:cNvPr>
          <p:cNvGrpSpPr/>
          <p:nvPr/>
        </p:nvGrpSpPr>
        <p:grpSpPr>
          <a:xfrm>
            <a:off x="609600" y="2117268"/>
            <a:ext cx="7436405" cy="4356538"/>
            <a:chOff x="879670" y="1143000"/>
            <a:chExt cx="8126381" cy="3886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9F94B2-3CE6-4BA9-B404-42C736CEB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28" t="16995" r="6364" b="2849"/>
            <a:stretch/>
          </p:blipFill>
          <p:spPr>
            <a:xfrm>
              <a:off x="879670" y="1143000"/>
              <a:ext cx="7620000" cy="3886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484D0-D22B-41AB-8E1F-DF4DF2294DB0}"/>
                </a:ext>
              </a:extLst>
            </p:cNvPr>
            <p:cNvSpPr txBox="1"/>
            <p:nvPr/>
          </p:nvSpPr>
          <p:spPr>
            <a:xfrm>
              <a:off x="6106052" y="4190998"/>
              <a:ext cx="1027846" cy="38436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2.4GHz DSSS ,OFDM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78D2FB-7AAE-45A7-BC8E-0273FC71B19E}"/>
                </a:ext>
              </a:extLst>
            </p:cNvPr>
            <p:cNvSpPr txBox="1"/>
            <p:nvPr/>
          </p:nvSpPr>
          <p:spPr>
            <a:xfrm>
              <a:off x="7148348" y="4209352"/>
              <a:ext cx="914400" cy="4308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5GHz DSSS ,OFDM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B86BF3-BDEA-4E9A-BDB2-20DEA42E591B}"/>
                </a:ext>
              </a:extLst>
            </p:cNvPr>
            <p:cNvSpPr txBox="1"/>
            <p:nvPr/>
          </p:nvSpPr>
          <p:spPr>
            <a:xfrm>
              <a:off x="8091651" y="4209352"/>
              <a:ext cx="914400" cy="43088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sz="1100" dirty="0"/>
                <a:t>6GHz DSSS ,OFDMA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3ACD36-0469-4D4F-AAAF-F7036DCA5645}"/>
                </a:ext>
              </a:extLst>
            </p:cNvPr>
            <p:cNvCxnSpPr/>
            <p:nvPr/>
          </p:nvCxnSpPr>
          <p:spPr>
            <a:xfrm>
              <a:off x="67056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A39442-D392-48A7-B883-C5A49E470C61}"/>
                </a:ext>
              </a:extLst>
            </p:cNvPr>
            <p:cNvCxnSpPr/>
            <p:nvPr/>
          </p:nvCxnSpPr>
          <p:spPr>
            <a:xfrm>
              <a:off x="75438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CCB2C5-AE20-4FA8-A373-1D25ABB01CD9}"/>
                </a:ext>
              </a:extLst>
            </p:cNvPr>
            <p:cNvCxnSpPr/>
            <p:nvPr/>
          </p:nvCxnSpPr>
          <p:spPr>
            <a:xfrm>
              <a:off x="8305800" y="4038600"/>
              <a:ext cx="0" cy="152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6F400-2F07-4885-88F3-16874F281A53}"/>
              </a:ext>
            </a:extLst>
          </p:cNvPr>
          <p:cNvSpPr/>
          <p:nvPr/>
        </p:nvSpPr>
        <p:spPr>
          <a:xfrm>
            <a:off x="1066800" y="240287"/>
            <a:ext cx="69030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protocol within OSI framework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CA73BA-CD1A-4C6A-A50D-22EB500B7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20326" r="24375" b="26066"/>
          <a:stretch/>
        </p:blipFill>
        <p:spPr>
          <a:xfrm>
            <a:off x="5543549" y="2080754"/>
            <a:ext cx="2942043" cy="20442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81A992-0CA8-4BE2-937B-080664B18B72}"/>
              </a:ext>
            </a:extLst>
          </p:cNvPr>
          <p:cNvSpPr txBox="1"/>
          <p:nvPr/>
        </p:nvSpPr>
        <p:spPr>
          <a:xfrm>
            <a:off x="515951" y="813411"/>
            <a:ext cx="8138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802.11 is a set of Data link and Physical layer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000FF"/>
                </a:solidFill>
                <a:latin typeface="+mj-lt"/>
              </a:rPr>
              <a:t>Mac layer is responsible for reliable link to link data transfer (Channel access, addressing, frame validation, error detection, security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000FF"/>
                </a:solidFill>
                <a:effectLst/>
                <a:latin typeface="+mj-lt"/>
              </a:rPr>
              <a:t>Physical layer is responsible for </a:t>
            </a:r>
            <a:r>
              <a:rPr lang="en-SG" b="0" i="0" dirty="0" err="1">
                <a:solidFill>
                  <a:srgbClr val="0000FF"/>
                </a:solidFill>
                <a:effectLst/>
                <a:latin typeface="+mj-lt"/>
              </a:rPr>
              <a:t>dta</a:t>
            </a:r>
            <a:r>
              <a:rPr lang="en-SG" b="0" i="0" dirty="0">
                <a:solidFill>
                  <a:srgbClr val="0000FF"/>
                </a:solidFill>
                <a:effectLst/>
                <a:latin typeface="+mj-lt"/>
              </a:rPr>
              <a:t> transfer through a media (Cable/Light/Wireless</a:t>
            </a:r>
            <a:endParaRPr lang="en-US" b="0" i="0" dirty="0">
              <a:solidFill>
                <a:srgbClr val="0000FF"/>
              </a:solidFill>
              <a:effectLst/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781ED3-FAC1-4BC9-812E-1AAA2B4F5BB1}"/>
              </a:ext>
            </a:extLst>
          </p:cNvPr>
          <p:cNvSpPr/>
          <p:nvPr/>
        </p:nvSpPr>
        <p:spPr>
          <a:xfrm>
            <a:off x="5543550" y="2009537"/>
            <a:ext cx="2942043" cy="228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523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05BF19-9806-46CB-A93A-8E48E8E9ABB5}"/>
              </a:ext>
            </a:extLst>
          </p:cNvPr>
          <p:cNvGrpSpPr/>
          <p:nvPr/>
        </p:nvGrpSpPr>
        <p:grpSpPr>
          <a:xfrm>
            <a:off x="561109" y="4599749"/>
            <a:ext cx="7744691" cy="1890397"/>
            <a:chOff x="2757054" y="2226364"/>
            <a:chExt cx="8021782" cy="224917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C73A59-9338-4D8A-90B8-7A0ABA4157C8}"/>
                </a:ext>
              </a:extLst>
            </p:cNvPr>
            <p:cNvSpPr/>
            <p:nvPr/>
          </p:nvSpPr>
          <p:spPr>
            <a:xfrm>
              <a:off x="4015408" y="2226364"/>
              <a:ext cx="6763428" cy="5908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5CE15C-B804-4D44-B8E8-694050A39DBC}"/>
                </a:ext>
              </a:extLst>
            </p:cNvPr>
            <p:cNvSpPr txBox="1"/>
            <p:nvPr/>
          </p:nvSpPr>
          <p:spPr>
            <a:xfrm>
              <a:off x="5991957" y="2291830"/>
              <a:ext cx="2269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Logic Link control(LLC)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6071F15-9222-4D08-85B0-DA16DDEE10DD}"/>
                </a:ext>
              </a:extLst>
            </p:cNvPr>
            <p:cNvSpPr/>
            <p:nvPr/>
          </p:nvSpPr>
          <p:spPr>
            <a:xfrm>
              <a:off x="4015403" y="2780559"/>
              <a:ext cx="6763433" cy="5541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367243-5A63-4D46-86E3-0E3B2E6BFEB3}"/>
                </a:ext>
              </a:extLst>
            </p:cNvPr>
            <p:cNvSpPr txBox="1"/>
            <p:nvPr/>
          </p:nvSpPr>
          <p:spPr>
            <a:xfrm>
              <a:off x="5903447" y="2919558"/>
              <a:ext cx="299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Medium Access Control(MAC)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341438-A842-4A12-9FE1-BEFEBAE390EF}"/>
                </a:ext>
              </a:extLst>
            </p:cNvPr>
            <p:cNvSpPr/>
            <p:nvPr/>
          </p:nvSpPr>
          <p:spPr>
            <a:xfrm>
              <a:off x="2757055" y="2226365"/>
              <a:ext cx="1258349" cy="108096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822F96-F4F2-4CFF-B85D-38EE3C5A091E}"/>
                </a:ext>
              </a:extLst>
            </p:cNvPr>
            <p:cNvSpPr/>
            <p:nvPr/>
          </p:nvSpPr>
          <p:spPr>
            <a:xfrm>
              <a:off x="2757054" y="3334755"/>
              <a:ext cx="1258349" cy="11407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69AEA30-E220-4BD7-AB3C-E03377483014}"/>
                </a:ext>
              </a:extLst>
            </p:cNvPr>
            <p:cNvSpPr/>
            <p:nvPr/>
          </p:nvSpPr>
          <p:spPr>
            <a:xfrm>
              <a:off x="4015402" y="3334755"/>
              <a:ext cx="6763434" cy="114078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2083C3-0401-49E1-98B4-A987F8CFD89D}"/>
                </a:ext>
              </a:extLst>
            </p:cNvPr>
            <p:cNvSpPr txBox="1"/>
            <p:nvPr/>
          </p:nvSpPr>
          <p:spPr>
            <a:xfrm>
              <a:off x="2881745" y="2393381"/>
              <a:ext cx="12034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Data Link </a:t>
              </a:r>
            </a:p>
            <a:p>
              <a:r>
                <a:rPr lang="en-SG" sz="2000" dirty="0"/>
                <a:t>Layer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836562-1764-49B2-87E4-B696E7502429}"/>
                </a:ext>
              </a:extLst>
            </p:cNvPr>
            <p:cNvSpPr txBox="1"/>
            <p:nvPr/>
          </p:nvSpPr>
          <p:spPr>
            <a:xfrm>
              <a:off x="2881745" y="3552073"/>
              <a:ext cx="10105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000" dirty="0"/>
                <a:t>Physical</a:t>
              </a:r>
            </a:p>
            <a:p>
              <a:r>
                <a:rPr lang="en-SG" sz="2000" dirty="0"/>
                <a:t>Layer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68BE804-FD56-4291-BB0E-F8BD0483086B}"/>
                </a:ext>
              </a:extLst>
            </p:cNvPr>
            <p:cNvSpPr/>
            <p:nvPr/>
          </p:nvSpPr>
          <p:spPr>
            <a:xfrm>
              <a:off x="4170219" y="3429001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8A17-DB0F-48D5-9FB7-5E218B21A886}"/>
                </a:ext>
              </a:extLst>
            </p:cNvPr>
            <p:cNvSpPr/>
            <p:nvPr/>
          </p:nvSpPr>
          <p:spPr>
            <a:xfrm>
              <a:off x="5023933" y="3421956"/>
              <a:ext cx="789708" cy="7763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0466B03-771C-4598-B90C-4F782C59502E}"/>
                </a:ext>
              </a:extLst>
            </p:cNvPr>
            <p:cNvSpPr/>
            <p:nvPr/>
          </p:nvSpPr>
          <p:spPr>
            <a:xfrm>
              <a:off x="5879799" y="3412768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D5028B9-43A2-48F3-B817-1EF8066D74D7}"/>
                </a:ext>
              </a:extLst>
            </p:cNvPr>
            <p:cNvSpPr/>
            <p:nvPr/>
          </p:nvSpPr>
          <p:spPr>
            <a:xfrm>
              <a:off x="6731869" y="3429000"/>
              <a:ext cx="789708" cy="7694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A91596-9816-4159-96BE-812060023BCD}"/>
                </a:ext>
              </a:extLst>
            </p:cNvPr>
            <p:cNvSpPr txBox="1"/>
            <p:nvPr/>
          </p:nvSpPr>
          <p:spPr>
            <a:xfrm>
              <a:off x="4120503" y="3490536"/>
              <a:ext cx="82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</a:t>
              </a:r>
            </a:p>
            <a:p>
              <a:r>
                <a:rPr lang="en-SG" dirty="0"/>
                <a:t>FHSS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7B8CB6-4709-42A6-850D-1DBDC4CF6D7E}"/>
                </a:ext>
              </a:extLst>
            </p:cNvPr>
            <p:cNvSpPr txBox="1"/>
            <p:nvPr/>
          </p:nvSpPr>
          <p:spPr>
            <a:xfrm>
              <a:off x="4948538" y="3445165"/>
              <a:ext cx="949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802.11b</a:t>
              </a:r>
            </a:p>
            <a:p>
              <a:r>
                <a:rPr lang="en-SG" dirty="0"/>
                <a:t>DSSS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CDB69-C60C-4A2C-BDE6-8528DB999BEE}"/>
                </a:ext>
              </a:extLst>
            </p:cNvPr>
            <p:cNvSpPr txBox="1"/>
            <p:nvPr/>
          </p:nvSpPr>
          <p:spPr>
            <a:xfrm>
              <a:off x="5854829" y="3437083"/>
              <a:ext cx="9380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802.11a</a:t>
              </a:r>
            </a:p>
            <a:p>
              <a:r>
                <a:rPr lang="en-SG" dirty="0"/>
                <a:t>OFDM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92893A-9DFC-4C3E-B9E3-9BC39E6F9CAB}"/>
                </a:ext>
              </a:extLst>
            </p:cNvPr>
            <p:cNvSpPr txBox="1"/>
            <p:nvPr/>
          </p:nvSpPr>
          <p:spPr>
            <a:xfrm>
              <a:off x="6643254" y="3506650"/>
              <a:ext cx="9364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802.11g</a:t>
              </a:r>
            </a:p>
            <a:p>
              <a:r>
                <a:rPr lang="en-SG" dirty="0"/>
                <a:t>OFDM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CF18F00-4FA7-4533-9943-E198EE6B9392}"/>
                </a:ext>
              </a:extLst>
            </p:cNvPr>
            <p:cNvSpPr/>
            <p:nvPr/>
          </p:nvSpPr>
          <p:spPr>
            <a:xfrm>
              <a:off x="7571688" y="3371423"/>
              <a:ext cx="924431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AAA163-0FE8-45C7-8CC0-9CD7B66F5B55}"/>
                </a:ext>
              </a:extLst>
            </p:cNvPr>
            <p:cNvSpPr txBox="1"/>
            <p:nvPr/>
          </p:nvSpPr>
          <p:spPr>
            <a:xfrm>
              <a:off x="7607756" y="3389922"/>
              <a:ext cx="10878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802.11n</a:t>
              </a:r>
            </a:p>
            <a:p>
              <a:r>
                <a:rPr lang="en-SG" dirty="0"/>
                <a:t>OFDM</a:t>
              </a:r>
            </a:p>
            <a:p>
              <a:r>
                <a:rPr lang="en-SG" dirty="0"/>
                <a:t>MIMO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8C3AC57-92A3-4B11-B93C-B994B4B7F684}"/>
                </a:ext>
              </a:extLst>
            </p:cNvPr>
            <p:cNvSpPr/>
            <p:nvPr/>
          </p:nvSpPr>
          <p:spPr>
            <a:xfrm>
              <a:off x="8546227" y="3365488"/>
              <a:ext cx="985733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91D76D-6A5C-400B-8680-B691AE47EDC8}"/>
                </a:ext>
              </a:extLst>
            </p:cNvPr>
            <p:cNvSpPr/>
            <p:nvPr/>
          </p:nvSpPr>
          <p:spPr>
            <a:xfrm>
              <a:off x="9594941" y="3351659"/>
              <a:ext cx="1062897" cy="10469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AAFEC-69BE-4F65-A5C4-A979E0802818}"/>
                </a:ext>
              </a:extLst>
            </p:cNvPr>
            <p:cNvSpPr txBox="1"/>
            <p:nvPr/>
          </p:nvSpPr>
          <p:spPr>
            <a:xfrm>
              <a:off x="8553079" y="3383842"/>
              <a:ext cx="10358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802.11ac</a:t>
              </a:r>
            </a:p>
            <a:p>
              <a:r>
                <a:rPr lang="en-SG" dirty="0"/>
                <a:t>OFDM</a:t>
              </a:r>
            </a:p>
            <a:p>
              <a:r>
                <a:rPr lang="en-SG" dirty="0"/>
                <a:t>MIMO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A8C3FE-FB02-43E9-90D1-238FDF6F522A}"/>
                </a:ext>
              </a:extLst>
            </p:cNvPr>
            <p:cNvSpPr txBox="1"/>
            <p:nvPr/>
          </p:nvSpPr>
          <p:spPr>
            <a:xfrm>
              <a:off x="9575468" y="3347215"/>
              <a:ext cx="1197368" cy="109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802.11ax</a:t>
              </a:r>
            </a:p>
            <a:p>
              <a:r>
                <a:rPr lang="en-SG" dirty="0"/>
                <a:t>OFDMA</a:t>
              </a:r>
            </a:p>
            <a:p>
              <a:r>
                <a:rPr lang="en-SG" dirty="0"/>
                <a:t>MUMIMO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F831B9F-4532-425C-8B15-76969377EC96}"/>
              </a:ext>
            </a:extLst>
          </p:cNvPr>
          <p:cNvSpPr/>
          <p:nvPr/>
        </p:nvSpPr>
        <p:spPr>
          <a:xfrm>
            <a:off x="1066800" y="148285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Wi Fi standards , Data link &amp; Physical layer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9F3D44-C665-4351-BAF3-ECE346551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9" b="8954"/>
          <a:stretch/>
        </p:blipFill>
        <p:spPr>
          <a:xfrm>
            <a:off x="2087222" y="1518363"/>
            <a:ext cx="4401829" cy="2985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B2DCD-B904-42BC-A874-753ADA7EF0D4}"/>
              </a:ext>
            </a:extLst>
          </p:cNvPr>
          <p:cNvSpPr txBox="1"/>
          <p:nvPr/>
        </p:nvSpPr>
        <p:spPr>
          <a:xfrm>
            <a:off x="1066800" y="733060"/>
            <a:ext cx="685800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Wi-Fi is a trade mark owned by Wi-Fi alliance and it is a collection of protocols that replace Ethernet cables </a:t>
            </a:r>
          </a:p>
        </p:txBody>
      </p:sp>
    </p:spTree>
    <p:extLst>
      <p:ext uri="{BB962C8B-B14F-4D97-AF65-F5344CB8AC3E}">
        <p14:creationId xmlns:p14="http://schemas.microsoft.com/office/powerpoint/2010/main" val="17816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152400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Data Link layer–Access to media and control scenario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247541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LLC Linking upper host layers to access media (Cable/Optical/Wireless) through frames </a:t>
            </a:r>
          </a:p>
          <a:p>
            <a:r>
              <a:rPr lang="en-US" dirty="0"/>
              <a:t>Controls how data is placed and received from the media through Media Access Control- CSMA  and Error detection ( Tail bits in the frame are for error detection)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27419" r="501"/>
          <a:stretch>
            <a:fillRect/>
          </a:stretch>
        </p:blipFill>
        <p:spPr bwMode="auto">
          <a:xfrm>
            <a:off x="862909" y="2308191"/>
            <a:ext cx="7418182" cy="436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152400"/>
            <a:ext cx="716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Physical layer in action – A big picture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6858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Data frame received from DLC layer is a sequence of bits ((1’s and 0’s)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Bit sequence is converted to signal and transmit over local media (Ethernet/Fiber/Wireless) 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26042-E42B-41AC-835F-966126C3A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167" b="73751"/>
          <a:stretch/>
        </p:blipFill>
        <p:spPr>
          <a:xfrm>
            <a:off x="203661" y="1447800"/>
            <a:ext cx="9041478" cy="515744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188EAF7-6235-49F3-872F-1FF335567337}"/>
              </a:ext>
            </a:extLst>
          </p:cNvPr>
          <p:cNvSpPr/>
          <p:nvPr/>
        </p:nvSpPr>
        <p:spPr>
          <a:xfrm>
            <a:off x="4419600" y="2514600"/>
            <a:ext cx="551793" cy="3886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BBF518-CFAB-4399-A4C6-34913F65D9D7}"/>
              </a:ext>
            </a:extLst>
          </p:cNvPr>
          <p:cNvSpPr/>
          <p:nvPr/>
        </p:nvSpPr>
        <p:spPr>
          <a:xfrm>
            <a:off x="5029200" y="2438400"/>
            <a:ext cx="914400" cy="2362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249D12F-9AE5-4F04-9113-613A603223E0}"/>
              </a:ext>
            </a:extLst>
          </p:cNvPr>
          <p:cNvCxnSpPr>
            <a:cxnSpLocks/>
          </p:cNvCxnSpPr>
          <p:nvPr/>
        </p:nvCxnSpPr>
        <p:spPr>
          <a:xfrm flipV="1">
            <a:off x="4633995" y="1865532"/>
            <a:ext cx="623805" cy="496668"/>
          </a:xfrm>
          <a:prstGeom prst="bentConnector3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B04F05-9049-4575-AB3E-F8C5F438028B}"/>
              </a:ext>
            </a:extLst>
          </p:cNvPr>
          <p:cNvCxnSpPr/>
          <p:nvPr/>
        </p:nvCxnSpPr>
        <p:spPr>
          <a:xfrm>
            <a:off x="5257800" y="1981200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58FE1D-15E6-46E8-BF88-BAC3DA7FB67C}"/>
              </a:ext>
            </a:extLst>
          </p:cNvPr>
          <p:cNvSpPr/>
          <p:nvPr/>
        </p:nvSpPr>
        <p:spPr>
          <a:xfrm>
            <a:off x="152400" y="4419600"/>
            <a:ext cx="4114800" cy="1981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648AD8-A07F-4356-9A27-D8B3A93A3BF3}"/>
              </a:ext>
            </a:extLst>
          </p:cNvPr>
          <p:cNvGrpSpPr/>
          <p:nvPr/>
        </p:nvGrpSpPr>
        <p:grpSpPr>
          <a:xfrm>
            <a:off x="533400" y="1190297"/>
            <a:ext cx="7949998" cy="5396345"/>
            <a:chOff x="584402" y="831273"/>
            <a:chExt cx="7949998" cy="53963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C1D7C6-23C9-4178-BC6A-00D025AB6270}"/>
                </a:ext>
              </a:extLst>
            </p:cNvPr>
            <p:cNvGrpSpPr/>
            <p:nvPr/>
          </p:nvGrpSpPr>
          <p:grpSpPr>
            <a:xfrm>
              <a:off x="584402" y="831273"/>
              <a:ext cx="7949998" cy="5188526"/>
              <a:chOff x="2848407" y="1246909"/>
              <a:chExt cx="7949998" cy="5188526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C4C0733E-BD30-4D34-8C1C-735D9CB02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2941"/>
              <a:stretch/>
            </p:blipFill>
            <p:spPr>
              <a:xfrm>
                <a:off x="2848407" y="1246909"/>
                <a:ext cx="7949998" cy="4835235"/>
              </a:xfrm>
              <a:prstGeom prst="rect">
                <a:avLst/>
              </a:prstGeom>
            </p:spPr>
          </p:pic>
          <p:cxnSp>
            <p:nvCxnSpPr>
              <p:cNvPr id="8" name="Straight Connector 4">
                <a:extLst>
                  <a:ext uri="{FF2B5EF4-FFF2-40B4-BE49-F238E27FC236}">
                    <a16:creationId xmlns:a16="http://schemas.microsoft.com/office/drawing/2014/main" id="{74F7AD40-0C5C-4A6D-A437-E2FE8B0DC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1131" y="5756563"/>
                <a:ext cx="0" cy="678872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5">
                <a:extLst>
                  <a:ext uri="{FF2B5EF4-FFF2-40B4-BE49-F238E27FC236}">
                    <a16:creationId xmlns:a16="http://schemas.microsoft.com/office/drawing/2014/main" id="{B4BEDA63-C2CB-44C7-8FE7-1627CEF88400}"/>
                  </a:ext>
                </a:extLst>
              </p:cNvPr>
              <p:cNvCxnSpPr/>
              <p:nvPr/>
            </p:nvCxnSpPr>
            <p:spPr>
              <a:xfrm>
                <a:off x="3352800" y="6428508"/>
                <a:ext cx="748145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6BA10208-18B2-40FD-AB24-AB0046D35123}"/>
                </a:ext>
              </a:extLst>
            </p:cNvPr>
            <p:cNvGrpSpPr/>
            <p:nvPr/>
          </p:nvGrpSpPr>
          <p:grpSpPr>
            <a:xfrm>
              <a:off x="1824383" y="5798127"/>
              <a:ext cx="2493819" cy="429491"/>
              <a:chOff x="4121726" y="6206836"/>
              <a:chExt cx="2493819" cy="42949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2CEF72-1AFF-4C46-8433-5270FBB1CED6}"/>
                  </a:ext>
                </a:extLst>
              </p:cNvPr>
              <p:cNvSpPr/>
              <p:nvPr/>
            </p:nvSpPr>
            <p:spPr>
              <a:xfrm>
                <a:off x="4121726" y="6206836"/>
                <a:ext cx="2493819" cy="429491"/>
              </a:xfrm>
              <a:prstGeom prst="rect">
                <a:avLst/>
              </a:prstGeom>
              <a:noFill/>
              <a:ln w="349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90EAFA-16AE-4B87-A532-F33ADF66C224}"/>
                  </a:ext>
                </a:extLst>
              </p:cNvPr>
              <p:cNvSpPr txBox="1"/>
              <p:nvPr/>
            </p:nvSpPr>
            <p:spPr>
              <a:xfrm>
                <a:off x="4246417" y="6243842"/>
                <a:ext cx="2348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b="1" dirty="0"/>
                  <a:t>802.11ax (9.6Gbps</a:t>
                </a:r>
                <a:r>
                  <a:rPr lang="en-SG" dirty="0"/>
                  <a:t>)</a:t>
                </a: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75816F5-DDFE-4811-B444-F7F9FA5C20BC}"/>
              </a:ext>
            </a:extLst>
          </p:cNvPr>
          <p:cNvSpPr/>
          <p:nvPr/>
        </p:nvSpPr>
        <p:spPr>
          <a:xfrm>
            <a:off x="2286000" y="218750"/>
            <a:ext cx="502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802.11 Work groups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/>
          <a:srcRect t="9360"/>
          <a:stretch/>
        </p:blipFill>
        <p:spPr bwMode="auto">
          <a:xfrm>
            <a:off x="685800" y="990600"/>
            <a:ext cx="7772400" cy="516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1AAA0-4647-40D0-8400-E0B9DF0AEC10}"/>
              </a:ext>
            </a:extLst>
          </p:cNvPr>
          <p:cNvSpPr txBox="1"/>
          <p:nvPr/>
        </p:nvSpPr>
        <p:spPr>
          <a:xfrm>
            <a:off x="838200" y="228600"/>
            <a:ext cx="701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2.4GHz band Wi-Fi Channels 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165851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AECFCC95208B4AB1DF636A22B276EC" ma:contentTypeVersion="16" ma:contentTypeDescription="Create a new document." ma:contentTypeScope="" ma:versionID="0ce8aaa8d7efc0775f84d89e6638cf37">
  <xsd:schema xmlns:xsd="http://www.w3.org/2001/XMLSchema" xmlns:xs="http://www.w3.org/2001/XMLSchema" xmlns:p="http://schemas.microsoft.com/office/2006/metadata/properties" xmlns:ns2="4b038ded-03a2-4a72-9798-3241a98d0282" xmlns:ns3="b0006847-67eb-44cf-8bf1-12c8b444c772" targetNamespace="http://schemas.microsoft.com/office/2006/metadata/properties" ma:root="true" ma:fieldsID="c4dc24e3f324b1df661da28d5c936085" ns2:_="" ns3:_="">
    <xsd:import namespace="4b038ded-03a2-4a72-9798-3241a98d0282"/>
    <xsd:import namespace="b0006847-67eb-44cf-8bf1-12c8b444c7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38ded-03a2-4a72-9798-3241a98d02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8ef476f-c846-4cf2-8bed-889ab3de7d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06847-67eb-44cf-8bf1-12c8b444c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682debc-32ce-46f2-98ab-5db0d6bb0cce}" ma:internalName="TaxCatchAll" ma:showField="CatchAllData" ma:web="b0006847-67eb-44cf-8bf1-12c8b444c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0006847-67eb-44cf-8bf1-12c8b444c772" xsi:nil="true"/>
    <lcf76f155ced4ddcb4097134ff3c332f xmlns="4b038ded-03a2-4a72-9798-3241a98d028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5DA872-5B5D-4B3F-BBDB-6A53CBAEFA44}"/>
</file>

<file path=customXml/itemProps2.xml><?xml version="1.0" encoding="utf-8"?>
<ds:datastoreItem xmlns:ds="http://schemas.openxmlformats.org/officeDocument/2006/customXml" ds:itemID="{D489AF00-CACE-42AE-B0CA-F9BF11EBBCDB}"/>
</file>

<file path=customXml/itemProps3.xml><?xml version="1.0" encoding="utf-8"?>
<ds:datastoreItem xmlns:ds="http://schemas.openxmlformats.org/officeDocument/2006/customXml" ds:itemID="{AC81375A-3FD0-4AA7-83EA-7D4D4E8C4055}"/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1319</Words>
  <Application>Microsoft Office PowerPoint</Application>
  <PresentationFormat>On-screen Show (4:3)</PresentationFormat>
  <Paragraphs>167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LT_regular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Kuruveettil Haridas</cp:lastModifiedBy>
  <cp:revision>114</cp:revision>
  <dcterms:created xsi:type="dcterms:W3CDTF">2021-08-28T13:36:10Z</dcterms:created>
  <dcterms:modified xsi:type="dcterms:W3CDTF">2021-09-09T06:54:39Z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0x0101004DAECFCC95208B4AB1DF636A22B276EC</vt:lpwstr>
  </property>
</Properties>
</file>